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3"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0503E9-3D36-426A-8564-3DCD767CDC70}" type="datetimeFigureOut">
              <a:rPr lang="en-US" smtClean="0"/>
              <a:t>3/8/2017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ED3F78-7A2C-4506-A5C7-25ED929CF042}" type="slidenum">
              <a:rPr lang="en-US" smtClean="0"/>
              <a:t>‹#›</a:t>
            </a:fld>
            <a:endParaRPr lang="en-US"/>
          </a:p>
        </p:txBody>
      </p:sp>
    </p:spTree>
    <p:extLst>
      <p:ext uri="{BB962C8B-B14F-4D97-AF65-F5344CB8AC3E}">
        <p14:creationId xmlns:p14="http://schemas.microsoft.com/office/powerpoint/2010/main" val="30296802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369F909-0EF4-43A0-9B55-205D00E90212}" type="datetimeFigureOut">
              <a:rPr lang="en-US" smtClean="0"/>
              <a:pPr/>
              <a:t>3/8/2017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AB16716-FD98-4251-9972-3E17A047E02F}"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9F909-0EF4-43A0-9B55-205D00E90212}" type="datetimeFigureOut">
              <a:rPr lang="en-US" smtClean="0"/>
              <a:pPr/>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16716-FD98-4251-9972-3E17A047E0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9F909-0EF4-43A0-9B55-205D00E90212}" type="datetimeFigureOut">
              <a:rPr lang="en-US" smtClean="0"/>
              <a:pPr/>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16716-FD98-4251-9972-3E17A047E0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69F909-0EF4-43A0-9B55-205D00E90212}" type="datetimeFigureOut">
              <a:rPr lang="en-US" smtClean="0"/>
              <a:pPr/>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16716-FD98-4251-9972-3E17A047E0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69F909-0EF4-43A0-9B55-205D00E90212}" type="datetimeFigureOut">
              <a:rPr lang="en-US" smtClean="0"/>
              <a:pPr/>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16716-FD98-4251-9972-3E17A047E0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369F909-0EF4-43A0-9B55-205D00E90212}" type="datetimeFigureOut">
              <a:rPr lang="en-US" smtClean="0"/>
              <a:pPr/>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16716-FD98-4251-9972-3E17A047E02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69F909-0EF4-43A0-9B55-205D00E90212}" type="datetimeFigureOut">
              <a:rPr lang="en-US" smtClean="0"/>
              <a:pPr/>
              <a:t>3/8/2017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16716-FD98-4251-9972-3E17A047E0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69F909-0EF4-43A0-9B55-205D00E90212}" type="datetimeFigureOut">
              <a:rPr lang="en-US" smtClean="0"/>
              <a:pPr/>
              <a:t>3/8/2017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16716-FD98-4251-9972-3E17A047E0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9F909-0EF4-43A0-9B55-205D00E90212}" type="datetimeFigureOut">
              <a:rPr lang="en-US" smtClean="0"/>
              <a:pPr/>
              <a:t>3/8/2017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16716-FD98-4251-9972-3E17A047E0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369F909-0EF4-43A0-9B55-205D00E90212}" type="datetimeFigureOut">
              <a:rPr lang="en-US" smtClean="0"/>
              <a:pPr/>
              <a:t>3/8/2017</a:t>
            </a:fld>
            <a:endParaRPr lang="en-US"/>
          </a:p>
        </p:txBody>
      </p:sp>
      <p:sp>
        <p:nvSpPr>
          <p:cNvPr id="7" name="Slide Number Placeholder 6"/>
          <p:cNvSpPr>
            <a:spLocks noGrp="1"/>
          </p:cNvSpPr>
          <p:nvPr>
            <p:ph type="sldNum" sz="quarter" idx="12"/>
          </p:nvPr>
        </p:nvSpPr>
        <p:spPr/>
        <p:txBody>
          <a:bodyPr/>
          <a:lstStyle/>
          <a:p>
            <a:fld id="{6AB16716-FD98-4251-9972-3E17A047E02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9F909-0EF4-43A0-9B55-205D00E90212}" type="datetimeFigureOut">
              <a:rPr lang="en-US" smtClean="0"/>
              <a:pPr/>
              <a:t>3/8/2017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AB16716-FD98-4251-9972-3E17A047E0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369F909-0EF4-43A0-9B55-205D00E90212}" type="datetimeFigureOut">
              <a:rPr lang="en-US" smtClean="0"/>
              <a:pPr/>
              <a:t>3/8/2017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AB16716-FD98-4251-9972-3E17A047E0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Discovering Voice Lessons</a:t>
            </a:r>
            <a:endParaRPr lang="en-US" dirty="0"/>
          </a:p>
        </p:txBody>
      </p:sp>
      <p:sp>
        <p:nvSpPr>
          <p:cNvPr id="3" name="Subtitle 2"/>
          <p:cNvSpPr>
            <a:spLocks noGrp="1"/>
          </p:cNvSpPr>
          <p:nvPr>
            <p:ph type="subTitle" idx="1"/>
          </p:nvPr>
        </p:nvSpPr>
        <p:spPr/>
        <p:txBody>
          <a:bodyPr/>
          <a:lstStyle/>
          <a:p>
            <a:r>
              <a:rPr lang="en-US" dirty="0" smtClean="0"/>
              <a:t>Borrowed from Nancy Dean</a:t>
            </a:r>
            <a:endParaRPr lang="en-US" dirty="0"/>
          </a:p>
        </p:txBody>
      </p:sp>
    </p:spTree>
    <p:extLst>
      <p:ext uri="{BB962C8B-B14F-4D97-AF65-F5344CB8AC3E}">
        <p14:creationId xmlns:p14="http://schemas.microsoft.com/office/powerpoint/2010/main" val="419955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 and Simile</a:t>
            </a:r>
            <a:endParaRPr lang="en-US" dirty="0"/>
          </a:p>
        </p:txBody>
      </p:sp>
      <p:sp>
        <p:nvSpPr>
          <p:cNvPr id="3" name="Content Placeholder 2"/>
          <p:cNvSpPr>
            <a:spLocks noGrp="1"/>
          </p:cNvSpPr>
          <p:nvPr>
            <p:ph idx="1"/>
          </p:nvPr>
        </p:nvSpPr>
        <p:spPr/>
        <p:txBody>
          <a:bodyPr/>
          <a:lstStyle/>
          <a:p>
            <a:r>
              <a:rPr lang="en-US" dirty="0" smtClean="0"/>
              <a:t>Now you try it:</a:t>
            </a:r>
          </a:p>
          <a:p>
            <a:r>
              <a:rPr lang="en-US" dirty="0" smtClean="0"/>
              <a:t>Rewrite the passage from Dr. King’s speech </a:t>
            </a:r>
            <a:r>
              <a:rPr lang="en-US" b="1" dirty="0" smtClean="0"/>
              <a:t>without</a:t>
            </a:r>
            <a:r>
              <a:rPr lang="en-US" dirty="0" smtClean="0"/>
              <a:t> any figurative language.  Contrast your sentence with the original.</a:t>
            </a:r>
            <a:endParaRPr lang="en-US" dirty="0"/>
          </a:p>
        </p:txBody>
      </p:sp>
    </p:spTree>
    <p:extLst>
      <p:ext uri="{BB962C8B-B14F-4D97-AF65-F5344CB8AC3E}">
        <p14:creationId xmlns:p14="http://schemas.microsoft.com/office/powerpoint/2010/main" val="2086409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normAutofit fontScale="92500"/>
          </a:bodyPr>
          <a:lstStyle/>
          <a:p>
            <a:r>
              <a:rPr lang="en-US" dirty="0" smtClean="0"/>
              <a:t>Read and think:</a:t>
            </a:r>
          </a:p>
          <a:p>
            <a:r>
              <a:rPr lang="en-US" dirty="0" smtClean="0"/>
              <a:t>“The ruddy brick floor smiled up at the smoky ceiling; the oaken settles, shiny with long wear, exchanged cheerful glances with each other; plates on the dresser grinned at pots on the shelf, and the merry firelight flickered and played over everything without distinction.</a:t>
            </a:r>
          </a:p>
          <a:p>
            <a:pPr marL="68580" indent="0">
              <a:buNone/>
            </a:pPr>
            <a:r>
              <a:rPr lang="en-US" dirty="0" smtClean="0"/>
              <a:t>~ Kenneth Grahame, </a:t>
            </a:r>
            <a:r>
              <a:rPr lang="en-US" i="1" dirty="0" smtClean="0"/>
              <a:t>The Wind in the Willows</a:t>
            </a:r>
            <a:endParaRPr lang="en-US" dirty="0"/>
          </a:p>
        </p:txBody>
      </p:sp>
    </p:spTree>
    <p:extLst>
      <p:ext uri="{BB962C8B-B14F-4D97-AF65-F5344CB8AC3E}">
        <p14:creationId xmlns:p14="http://schemas.microsoft.com/office/powerpoint/2010/main" val="1682988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Think about it:</a:t>
            </a:r>
          </a:p>
          <a:p>
            <a:pPr marL="525780" indent="-457200">
              <a:buFont typeface="+mj-lt"/>
              <a:buAutoNum type="arabicPeriod"/>
            </a:pPr>
            <a:r>
              <a:rPr lang="en-US" dirty="0" smtClean="0"/>
              <a:t>Remember that personification is a kind of metaphor, an implied comparison that always has a human being as its figurative term.  Identify the examples of personification in the passage and note the literal term and the figurative term.</a:t>
            </a:r>
          </a:p>
          <a:p>
            <a:pPr marL="525780" indent="-457200">
              <a:buFont typeface="+mj-lt"/>
              <a:buAutoNum type="arabicPeriod"/>
            </a:pPr>
            <a:r>
              <a:rPr lang="en-US" dirty="0" smtClean="0"/>
              <a:t>How does the use of personification help the reader visualize and connect to the passage?  What kind of feeling is created by the </a:t>
            </a:r>
            <a:r>
              <a:rPr lang="en-US" dirty="0" err="1" smtClean="0"/>
              <a:t>personificaiton</a:t>
            </a:r>
            <a:r>
              <a:rPr lang="en-US" dirty="0" smtClean="0"/>
              <a:t>?</a:t>
            </a:r>
            <a:endParaRPr lang="en-US" dirty="0"/>
          </a:p>
        </p:txBody>
      </p:sp>
    </p:spTree>
    <p:extLst>
      <p:ext uri="{BB962C8B-B14F-4D97-AF65-F5344CB8AC3E}">
        <p14:creationId xmlns:p14="http://schemas.microsoft.com/office/powerpoint/2010/main" val="2309959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lstStyle/>
          <a:p>
            <a:r>
              <a:rPr lang="en-US" dirty="0" smtClean="0"/>
              <a:t>Now you try it:</a:t>
            </a:r>
          </a:p>
          <a:p>
            <a:r>
              <a:rPr lang="en-US" dirty="0" smtClean="0"/>
              <a:t>Write a short paragraph describing a friend’s room.  In your description use personification at least one time.</a:t>
            </a:r>
            <a:endParaRPr lang="en-US" dirty="0"/>
          </a:p>
        </p:txBody>
      </p:sp>
    </p:spTree>
    <p:extLst>
      <p:ext uri="{BB962C8B-B14F-4D97-AF65-F5344CB8AC3E}">
        <p14:creationId xmlns:p14="http://schemas.microsoft.com/office/powerpoint/2010/main" val="2400153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a:t>
            </a:r>
            <a:endParaRPr lang="en-US" dirty="0"/>
          </a:p>
        </p:txBody>
      </p:sp>
      <p:sp>
        <p:nvSpPr>
          <p:cNvPr id="3" name="Content Placeholder 2"/>
          <p:cNvSpPr>
            <a:spLocks noGrp="1"/>
          </p:cNvSpPr>
          <p:nvPr>
            <p:ph idx="1"/>
          </p:nvPr>
        </p:nvSpPr>
        <p:spPr/>
        <p:txBody>
          <a:bodyPr/>
          <a:lstStyle/>
          <a:p>
            <a:r>
              <a:rPr lang="en-US" dirty="0" smtClean="0"/>
              <a:t>Read and think:</a:t>
            </a:r>
          </a:p>
          <a:p>
            <a:r>
              <a:rPr lang="en-US" dirty="0" smtClean="0"/>
              <a:t>“He could shoot a bumblebee in the eye at sixty paces, and he was a man who was not afraid to shake hands with lightning.”</a:t>
            </a:r>
          </a:p>
          <a:p>
            <a:endParaRPr lang="en-US" dirty="0"/>
          </a:p>
          <a:p>
            <a:r>
              <a:rPr lang="en-US" dirty="0" smtClean="0"/>
              <a:t>~ Harold W. Felton, </a:t>
            </a:r>
            <a:r>
              <a:rPr lang="en-US" i="1" dirty="0" smtClean="0"/>
              <a:t>Pecos Bill and the Mustang</a:t>
            </a:r>
            <a:endParaRPr lang="en-US" dirty="0"/>
          </a:p>
        </p:txBody>
      </p:sp>
    </p:spTree>
    <p:extLst>
      <p:ext uri="{BB962C8B-B14F-4D97-AF65-F5344CB8AC3E}">
        <p14:creationId xmlns:p14="http://schemas.microsoft.com/office/powerpoint/2010/main" val="2635283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a:t>
            </a:r>
            <a:endParaRPr lang="en-US" dirty="0"/>
          </a:p>
        </p:txBody>
      </p:sp>
      <p:sp>
        <p:nvSpPr>
          <p:cNvPr id="3" name="Content Placeholder 2"/>
          <p:cNvSpPr>
            <a:spLocks noGrp="1"/>
          </p:cNvSpPr>
          <p:nvPr>
            <p:ph idx="1"/>
          </p:nvPr>
        </p:nvSpPr>
        <p:spPr>
          <a:xfrm>
            <a:off x="1043492" y="2323652"/>
            <a:ext cx="6777317" cy="4000948"/>
          </a:xfrm>
        </p:spPr>
        <p:txBody>
          <a:bodyPr>
            <a:normAutofit fontScale="92500" lnSpcReduction="10000"/>
          </a:bodyPr>
          <a:lstStyle/>
          <a:p>
            <a:r>
              <a:rPr lang="en-US" dirty="0" smtClean="0"/>
              <a:t>Think about it:</a:t>
            </a:r>
          </a:p>
          <a:p>
            <a:pPr marL="525780" indent="-457200">
              <a:buFont typeface="+mj-lt"/>
              <a:buAutoNum type="arabicPeriod"/>
            </a:pPr>
            <a:r>
              <a:rPr lang="en-US" dirty="0" smtClean="0"/>
              <a:t>This is an example of hyperbole, an exaggeration that is based on truth but carries to such an extreme that it is no longer literally true.  Of course, Pecos Bill couldn’t literally do these things.  What, then, is the purpose of saying that he could?</a:t>
            </a:r>
          </a:p>
          <a:p>
            <a:pPr marL="525780" indent="-457200">
              <a:buFont typeface="+mj-lt"/>
              <a:buAutoNum type="arabicPeriod"/>
            </a:pPr>
            <a:r>
              <a:rPr lang="en-US" dirty="0" smtClean="0"/>
              <a:t>Compare Felton’s sentence with this one:</a:t>
            </a:r>
            <a:endParaRPr lang="en-US" i="1" dirty="0" smtClean="0"/>
          </a:p>
          <a:p>
            <a:pPr marL="68580" indent="0">
              <a:buNone/>
            </a:pPr>
            <a:r>
              <a:rPr lang="en-US" i="1" dirty="0" smtClean="0"/>
              <a:t>      He could shoot very well, and he was not afraid of anything.</a:t>
            </a:r>
          </a:p>
          <a:p>
            <a:pPr marL="68580" indent="0">
              <a:buNone/>
            </a:pPr>
            <a:r>
              <a:rPr lang="en-US" dirty="0" smtClean="0"/>
              <a:t>Which sentence better helps the reader understand what Pecos Bill is like?  Why?</a:t>
            </a:r>
          </a:p>
          <a:p>
            <a:pPr marL="68580" indent="0">
              <a:buNone/>
            </a:pPr>
            <a:endParaRPr lang="en-US" i="1" dirty="0" smtClean="0"/>
          </a:p>
          <a:p>
            <a:pPr marL="68580" indent="0">
              <a:buNone/>
            </a:pPr>
            <a:endParaRPr lang="en-US" i="1" dirty="0"/>
          </a:p>
          <a:p>
            <a:pPr marL="68580" indent="0">
              <a:buNone/>
            </a:pPr>
            <a:endParaRPr lang="en-US" dirty="0" smtClean="0"/>
          </a:p>
        </p:txBody>
      </p:sp>
    </p:spTree>
    <p:extLst>
      <p:ext uri="{BB962C8B-B14F-4D97-AF65-F5344CB8AC3E}">
        <p14:creationId xmlns:p14="http://schemas.microsoft.com/office/powerpoint/2010/main" val="3795561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a:t>
            </a:r>
            <a:endParaRPr lang="en-US" dirty="0"/>
          </a:p>
        </p:txBody>
      </p:sp>
      <p:sp>
        <p:nvSpPr>
          <p:cNvPr id="3" name="Content Placeholder 2"/>
          <p:cNvSpPr>
            <a:spLocks noGrp="1"/>
          </p:cNvSpPr>
          <p:nvPr>
            <p:ph idx="1"/>
          </p:nvPr>
        </p:nvSpPr>
        <p:spPr/>
        <p:txBody>
          <a:bodyPr/>
          <a:lstStyle/>
          <a:p>
            <a:r>
              <a:rPr lang="en-US" dirty="0" smtClean="0"/>
              <a:t>Now you try it.</a:t>
            </a:r>
          </a:p>
          <a:p>
            <a:endParaRPr lang="en-US" dirty="0" smtClean="0"/>
          </a:p>
          <a:p>
            <a:r>
              <a:rPr lang="en-US" dirty="0" smtClean="0"/>
              <a:t>Write a sentence about a great athlete or other celebrity, using hyperboles.  Model your sentence after Felton’s sentence.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a:t>
            </a:r>
            <a:endParaRPr lang="en-US" dirty="0"/>
          </a:p>
        </p:txBody>
      </p:sp>
      <p:sp>
        <p:nvSpPr>
          <p:cNvPr id="3" name="Content Placeholder 2"/>
          <p:cNvSpPr>
            <a:spLocks noGrp="1"/>
          </p:cNvSpPr>
          <p:nvPr>
            <p:ph idx="1"/>
          </p:nvPr>
        </p:nvSpPr>
        <p:spPr/>
        <p:txBody>
          <a:bodyPr/>
          <a:lstStyle/>
          <a:p>
            <a:r>
              <a:rPr lang="en-US" dirty="0" smtClean="0"/>
              <a:t>Read and think:</a:t>
            </a:r>
          </a:p>
          <a:p>
            <a:r>
              <a:rPr lang="en-US" dirty="0" smtClean="0"/>
              <a:t>“Flowers and other things have been laid against the wall.  There are little flags, an old teddy bear, and letters, weighted with stones so they won’t blow away.  Someone has left a rose with a droopy head.”</a:t>
            </a:r>
          </a:p>
          <a:p>
            <a:pPr marL="68580" indent="0">
              <a:buNone/>
            </a:pPr>
            <a:r>
              <a:rPr lang="en-US" dirty="0" smtClean="0"/>
              <a:t>~ Eve Bunting , </a:t>
            </a:r>
            <a:r>
              <a:rPr lang="en-US" i="1" dirty="0" smtClean="0"/>
              <a:t>The Wall</a:t>
            </a:r>
            <a:endParaRPr lang="en-US" dirty="0"/>
          </a:p>
        </p:txBody>
      </p:sp>
    </p:spTree>
    <p:extLst>
      <p:ext uri="{BB962C8B-B14F-4D97-AF65-F5344CB8AC3E}">
        <p14:creationId xmlns:p14="http://schemas.microsoft.com/office/powerpoint/2010/main" val="4259629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Think about it:</a:t>
            </a:r>
          </a:p>
          <a:p>
            <a:pPr marL="525780" indent="-457200">
              <a:buFont typeface="+mj-lt"/>
              <a:buAutoNum type="arabicPeriod"/>
            </a:pPr>
            <a:r>
              <a:rPr lang="en-US" dirty="0" smtClean="0"/>
              <a:t>This passage is from a book about the Vietnam War Memorial in Washington, D.C.  There are several symbols in the passage.  Identify the symbols and explain what they mean.</a:t>
            </a:r>
          </a:p>
          <a:p>
            <a:pPr marL="525780" indent="-457200">
              <a:buFont typeface="+mj-lt"/>
              <a:buAutoNum type="arabicPeriod"/>
            </a:pPr>
            <a:r>
              <a:rPr lang="en-US" dirty="0" smtClean="0"/>
              <a:t>Looks at the last sentence about the rose.  Remember that it </a:t>
            </a:r>
            <a:r>
              <a:rPr lang="en-US" b="1" dirty="0" smtClean="0"/>
              <a:t>is</a:t>
            </a:r>
            <a:r>
              <a:rPr lang="en-US" dirty="0" smtClean="0"/>
              <a:t> a rose, but it’s also something else.  What does the rose usually symbolize?  Why does it have a droopy head here?  What does the droopy head add to our understanding of the symbol and the feeling of the passage?</a:t>
            </a:r>
            <a:endParaRPr lang="en-US" dirty="0"/>
          </a:p>
        </p:txBody>
      </p:sp>
    </p:spTree>
    <p:extLst>
      <p:ext uri="{BB962C8B-B14F-4D97-AF65-F5344CB8AC3E}">
        <p14:creationId xmlns:p14="http://schemas.microsoft.com/office/powerpoint/2010/main" val="39620554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a:t>
            </a:r>
            <a:endParaRPr lang="en-US" dirty="0"/>
          </a:p>
        </p:txBody>
      </p:sp>
      <p:sp>
        <p:nvSpPr>
          <p:cNvPr id="3" name="Content Placeholder 2"/>
          <p:cNvSpPr>
            <a:spLocks noGrp="1"/>
          </p:cNvSpPr>
          <p:nvPr>
            <p:ph idx="1"/>
          </p:nvPr>
        </p:nvSpPr>
        <p:spPr/>
        <p:txBody>
          <a:bodyPr/>
          <a:lstStyle/>
          <a:p>
            <a:r>
              <a:rPr lang="en-US" dirty="0" smtClean="0"/>
              <a:t>Now you try it:</a:t>
            </a:r>
          </a:p>
          <a:p>
            <a:r>
              <a:rPr lang="en-US" dirty="0" smtClean="0"/>
              <a:t>List as many traditional symbols as you can think of.  </a:t>
            </a:r>
          </a:p>
          <a:p>
            <a:r>
              <a:rPr lang="en-US" dirty="0" smtClean="0"/>
              <a:t>What are the symbols and what does each stand for?</a:t>
            </a:r>
            <a:endParaRPr lang="en-US" dirty="0"/>
          </a:p>
        </p:txBody>
      </p:sp>
    </p:spTree>
    <p:extLst>
      <p:ext uri="{BB962C8B-B14F-4D97-AF65-F5344CB8AC3E}">
        <p14:creationId xmlns:p14="http://schemas.microsoft.com/office/powerpoint/2010/main" val="77748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Diction</a:t>
            </a:r>
            <a:endParaRPr lang="en-US" dirty="0"/>
          </a:p>
        </p:txBody>
      </p:sp>
      <p:sp>
        <p:nvSpPr>
          <p:cNvPr id="5" name="Content Placeholder 4"/>
          <p:cNvSpPr>
            <a:spLocks noGrp="1"/>
          </p:cNvSpPr>
          <p:nvPr>
            <p:ph idx="1"/>
          </p:nvPr>
        </p:nvSpPr>
        <p:spPr/>
        <p:txBody>
          <a:bodyPr/>
          <a:lstStyle/>
          <a:p>
            <a:r>
              <a:rPr lang="en-US" dirty="0" smtClean="0"/>
              <a:t>Read and Think:</a:t>
            </a:r>
          </a:p>
          <a:p>
            <a:pPr marL="68580" indent="0">
              <a:buNone/>
            </a:pPr>
            <a:r>
              <a:rPr lang="en-US" dirty="0"/>
              <a:t>  </a:t>
            </a:r>
            <a:r>
              <a:rPr lang="en-US" dirty="0" smtClean="0"/>
              <a:t>  “A redheaded woman was there with Trout.  Kate could see her </a:t>
            </a:r>
            <a:r>
              <a:rPr lang="en-US" b="1" dirty="0" smtClean="0"/>
              <a:t>rummaging</a:t>
            </a:r>
            <a:r>
              <a:rPr lang="en-US" dirty="0" smtClean="0"/>
              <a:t> through the cabin, </a:t>
            </a:r>
            <a:r>
              <a:rPr lang="en-US" b="1" dirty="0" smtClean="0"/>
              <a:t>dumping</a:t>
            </a:r>
            <a:r>
              <a:rPr lang="en-US" dirty="0" smtClean="0"/>
              <a:t> drawers, and </a:t>
            </a:r>
            <a:r>
              <a:rPr lang="en-US" b="1" dirty="0" smtClean="0"/>
              <a:t>knocking </a:t>
            </a:r>
            <a:r>
              <a:rPr lang="en-US" dirty="0" smtClean="0"/>
              <a:t>things from the shelves of cabinets. </a:t>
            </a:r>
          </a:p>
          <a:p>
            <a:pPr marL="68580" indent="0">
              <a:buNone/>
            </a:pPr>
            <a:r>
              <a:rPr lang="en-US" dirty="0" smtClean="0"/>
              <a:t>~ Louis </a:t>
            </a:r>
            <a:r>
              <a:rPr lang="en-US" dirty="0" err="1" smtClean="0"/>
              <a:t>Sachar</a:t>
            </a:r>
            <a:r>
              <a:rPr lang="en-US" dirty="0" smtClean="0"/>
              <a:t>, </a:t>
            </a:r>
            <a:r>
              <a:rPr lang="en-US" i="1" dirty="0" smtClean="0"/>
              <a:t>Holes</a:t>
            </a:r>
            <a:endParaRPr lang="en-US" dirty="0"/>
          </a:p>
        </p:txBody>
      </p:sp>
    </p:spTree>
    <p:extLst>
      <p:ext uri="{BB962C8B-B14F-4D97-AF65-F5344CB8AC3E}">
        <p14:creationId xmlns:p14="http://schemas.microsoft.com/office/powerpoint/2010/main" val="9944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p:txBody>
          <a:bodyPr/>
          <a:lstStyle/>
          <a:p>
            <a:r>
              <a:rPr lang="en-US" dirty="0" smtClean="0"/>
              <a:t>Read and think:</a:t>
            </a:r>
          </a:p>
          <a:p>
            <a:pPr marL="68580" indent="0">
              <a:buNone/>
            </a:pPr>
            <a:r>
              <a:rPr lang="en-US" dirty="0"/>
              <a:t> </a:t>
            </a:r>
            <a:r>
              <a:rPr lang="en-US" dirty="0" smtClean="0"/>
              <a:t>  “Oh, and there’s a thrilling shot of one of the kids being sick on a small fishing boat off the coast of Florida and we are hovering over him offering him salami and mayonnaise sandwiches.  That one really breaks us up.  </a:t>
            </a:r>
          </a:p>
          <a:p>
            <a:pPr marL="68580" indent="0">
              <a:buNone/>
            </a:pPr>
            <a:r>
              <a:rPr lang="en-US" dirty="0" smtClean="0"/>
              <a:t>~ Erma </a:t>
            </a:r>
            <a:r>
              <a:rPr lang="en-US" dirty="0" err="1" smtClean="0"/>
              <a:t>Bombeck</a:t>
            </a:r>
            <a:r>
              <a:rPr lang="en-US" dirty="0" smtClean="0"/>
              <a:t>, “</a:t>
            </a:r>
            <a:r>
              <a:rPr lang="en-US" i="1" dirty="0" smtClean="0"/>
              <a:t>At Wit’s End”</a:t>
            </a:r>
            <a:endParaRPr lang="en-US" dirty="0"/>
          </a:p>
        </p:txBody>
      </p:sp>
    </p:spTree>
    <p:extLst>
      <p:ext uri="{BB962C8B-B14F-4D97-AF65-F5344CB8AC3E}">
        <p14:creationId xmlns:p14="http://schemas.microsoft.com/office/powerpoint/2010/main" val="36293033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p:txBody>
          <a:bodyPr/>
          <a:lstStyle/>
          <a:p>
            <a:r>
              <a:rPr lang="en-US" dirty="0" smtClean="0"/>
              <a:t>Think about it:</a:t>
            </a:r>
          </a:p>
          <a:p>
            <a:pPr marL="525780" indent="-457200">
              <a:buFont typeface="+mj-lt"/>
              <a:buAutoNum type="arabicPeriod"/>
            </a:pPr>
            <a:r>
              <a:rPr lang="en-US" dirty="0" smtClean="0"/>
              <a:t>Remember that verbal irony implies the opposite of what is said, and irony may or may not be sarcastic (intending to hurt).  </a:t>
            </a:r>
            <a:r>
              <a:rPr lang="en-US" dirty="0" err="1" smtClean="0"/>
              <a:t>Bombeck</a:t>
            </a:r>
            <a:r>
              <a:rPr lang="en-US" dirty="0" smtClean="0"/>
              <a:t> describes a picture from a family vacation as t</a:t>
            </a:r>
            <a:r>
              <a:rPr lang="en-US" i="1" dirty="0" smtClean="0"/>
              <a:t>hrilling.  </a:t>
            </a:r>
            <a:r>
              <a:rPr lang="en-US" dirty="0" smtClean="0"/>
              <a:t>Is it ironic?  Is it sarcastic?</a:t>
            </a:r>
          </a:p>
          <a:p>
            <a:pPr marL="525780" indent="-457200">
              <a:buFont typeface="+mj-lt"/>
              <a:buAutoNum type="arabicPeriod"/>
            </a:pPr>
            <a:r>
              <a:rPr lang="en-US" dirty="0" smtClean="0"/>
              <a:t>Why is this passage funny? </a:t>
            </a:r>
            <a:endParaRPr lang="en-US" dirty="0"/>
          </a:p>
        </p:txBody>
      </p:sp>
    </p:spTree>
    <p:extLst>
      <p:ext uri="{BB962C8B-B14F-4D97-AF65-F5344CB8AC3E}">
        <p14:creationId xmlns:p14="http://schemas.microsoft.com/office/powerpoint/2010/main" val="1144642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p:txBody>
          <a:bodyPr/>
          <a:lstStyle/>
          <a:p>
            <a:r>
              <a:rPr lang="en-US" dirty="0" smtClean="0"/>
              <a:t>Now you try it:</a:t>
            </a:r>
          </a:p>
          <a:p>
            <a:r>
              <a:rPr lang="en-US" dirty="0" smtClean="0"/>
              <a:t>Write a few sentences describing a family outing you didn’t enjoy.  Include at least one example of verbal irony (sarcastic or not).</a:t>
            </a:r>
            <a:endParaRPr lang="en-US" dirty="0"/>
          </a:p>
        </p:txBody>
      </p:sp>
    </p:spTree>
    <p:extLst>
      <p:ext uri="{BB962C8B-B14F-4D97-AF65-F5344CB8AC3E}">
        <p14:creationId xmlns:p14="http://schemas.microsoft.com/office/powerpoint/2010/main" val="4038704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Read and think:</a:t>
            </a:r>
          </a:p>
          <a:p>
            <a:r>
              <a:rPr lang="en-US" dirty="0" smtClean="0"/>
              <a:t>“The silence was delicate.  Aunty </a:t>
            </a:r>
            <a:r>
              <a:rPr lang="en-US" dirty="0" err="1" smtClean="0"/>
              <a:t>Ifeoma</a:t>
            </a:r>
            <a:r>
              <a:rPr lang="en-US" dirty="0" smtClean="0"/>
              <a:t> was scraping a burnt pot in the kitchen, and the </a:t>
            </a:r>
            <a:r>
              <a:rPr lang="en-US" i="1" dirty="0" err="1" smtClean="0"/>
              <a:t>kroo-kroo-kroo</a:t>
            </a:r>
            <a:r>
              <a:rPr lang="en-US" dirty="0" smtClean="0"/>
              <a:t> of the metal spoon on the pot seemed intrusive.  </a:t>
            </a:r>
            <a:r>
              <a:rPr lang="en-US" dirty="0" err="1" smtClean="0"/>
              <a:t>Amaka</a:t>
            </a:r>
            <a:r>
              <a:rPr lang="en-US" dirty="0" smtClean="0"/>
              <a:t> and Papa </a:t>
            </a:r>
            <a:r>
              <a:rPr lang="en-US" dirty="0" err="1" smtClean="0"/>
              <a:t>Nnukwu</a:t>
            </a:r>
            <a:r>
              <a:rPr lang="en-US" dirty="0" smtClean="0"/>
              <a:t> spoke sometimes their voices low, twining together.  They understood each other, using the sparest words.  Watching them, I felt a longing for something I knew I would never have.  I wanted to get up and leave, but my legs did not belong to me, did not do what I wanted them to.  ~ </a:t>
            </a:r>
            <a:r>
              <a:rPr lang="en-US" dirty="0" err="1" smtClean="0"/>
              <a:t>Chimamanda</a:t>
            </a:r>
            <a:r>
              <a:rPr lang="en-US" dirty="0" smtClean="0"/>
              <a:t> </a:t>
            </a:r>
            <a:r>
              <a:rPr lang="en-US" dirty="0" err="1" smtClean="0"/>
              <a:t>Ngozi</a:t>
            </a:r>
            <a:r>
              <a:rPr lang="en-US" dirty="0" smtClean="0"/>
              <a:t> </a:t>
            </a:r>
            <a:r>
              <a:rPr lang="en-US" dirty="0" err="1" smtClean="0"/>
              <a:t>Adichie</a:t>
            </a:r>
            <a:r>
              <a:rPr lang="en-US" dirty="0" smtClean="0"/>
              <a:t>, </a:t>
            </a:r>
            <a:r>
              <a:rPr lang="en-US" i="1" dirty="0" smtClean="0"/>
              <a:t>Purple Hibiscus</a:t>
            </a:r>
            <a:endParaRPr lang="en-US" dirty="0" smtClean="0"/>
          </a:p>
          <a:p>
            <a:endParaRPr lang="en-US" dirty="0"/>
          </a:p>
        </p:txBody>
      </p:sp>
    </p:spTree>
    <p:extLst>
      <p:ext uri="{BB962C8B-B14F-4D97-AF65-F5344CB8AC3E}">
        <p14:creationId xmlns:p14="http://schemas.microsoft.com/office/powerpoint/2010/main" val="840748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Think about it:</a:t>
            </a:r>
          </a:p>
          <a:p>
            <a:pPr marL="525780" indent="-457200">
              <a:buFont typeface="+mj-lt"/>
              <a:buAutoNum type="arabicPeriod"/>
            </a:pPr>
            <a:r>
              <a:rPr lang="en-US" dirty="0" smtClean="0"/>
              <a:t>Imagery is the re-creation of sensory experience through language.  Which of the five senses (sight, sound, taste, touch, smell) is most important here?  Which words create this sense experience for the reader?</a:t>
            </a:r>
          </a:p>
          <a:p>
            <a:pPr marL="525780" indent="-457200">
              <a:buFont typeface="+mj-lt"/>
              <a:buAutoNum type="arabicPeriod"/>
            </a:pPr>
            <a:r>
              <a:rPr lang="en-US" dirty="0" smtClean="0"/>
              <a:t>The </a:t>
            </a:r>
            <a:r>
              <a:rPr lang="en-US" i="1" dirty="0" err="1" smtClean="0"/>
              <a:t>kroo-kroo-kroo</a:t>
            </a:r>
            <a:r>
              <a:rPr lang="en-US" i="1" dirty="0" smtClean="0"/>
              <a:t> of the metal spoon on the pot</a:t>
            </a:r>
            <a:r>
              <a:rPr lang="en-US" dirty="0" smtClean="0"/>
              <a:t> is described as </a:t>
            </a:r>
            <a:r>
              <a:rPr lang="en-US" i="1" dirty="0" smtClean="0"/>
              <a:t>intrusive.  </a:t>
            </a:r>
            <a:r>
              <a:rPr lang="en-US" dirty="0" smtClean="0"/>
              <a:t>What does this mean?  What image is contrasted with the sound of the metal spoon on the pot?  What effects does this have on the passage?</a:t>
            </a:r>
            <a:endParaRPr lang="en-US" dirty="0"/>
          </a:p>
        </p:txBody>
      </p:sp>
    </p:spTree>
    <p:extLst>
      <p:ext uri="{BB962C8B-B14F-4D97-AF65-F5344CB8AC3E}">
        <p14:creationId xmlns:p14="http://schemas.microsoft.com/office/powerpoint/2010/main" val="3790222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idx="1"/>
          </p:nvPr>
        </p:nvSpPr>
        <p:spPr/>
        <p:txBody>
          <a:bodyPr/>
          <a:lstStyle/>
          <a:p>
            <a:r>
              <a:rPr lang="en-US" dirty="0" smtClean="0"/>
              <a:t>Now you try it:</a:t>
            </a:r>
          </a:p>
          <a:p>
            <a:r>
              <a:rPr lang="en-US" dirty="0" smtClean="0"/>
              <a:t>Describe your school hallways between classes.  Focus on the </a:t>
            </a:r>
            <a:r>
              <a:rPr lang="en-US" b="1" dirty="0" smtClean="0"/>
              <a:t>sounds</a:t>
            </a:r>
            <a:r>
              <a:rPr lang="en-US" dirty="0" smtClean="0"/>
              <a:t> that are important in the scene.  Use two contrasting images and a made-up word which imitates a sound.</a:t>
            </a:r>
            <a:endParaRPr lang="en-US" dirty="0"/>
          </a:p>
        </p:txBody>
      </p:sp>
    </p:spTree>
    <p:extLst>
      <p:ext uri="{BB962C8B-B14F-4D97-AF65-F5344CB8AC3E}">
        <p14:creationId xmlns:p14="http://schemas.microsoft.com/office/powerpoint/2010/main" val="1358592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sp>
        <p:nvSpPr>
          <p:cNvPr id="3" name="Content Placeholder 2"/>
          <p:cNvSpPr>
            <a:spLocks noGrp="1"/>
          </p:cNvSpPr>
          <p:nvPr>
            <p:ph idx="1"/>
          </p:nvPr>
        </p:nvSpPr>
        <p:spPr/>
        <p:txBody>
          <a:bodyPr/>
          <a:lstStyle/>
          <a:p>
            <a:r>
              <a:rPr lang="en-US" dirty="0" smtClean="0"/>
              <a:t>Read and think:</a:t>
            </a:r>
          </a:p>
          <a:p>
            <a:r>
              <a:rPr lang="en-US" dirty="0" smtClean="0"/>
              <a:t>“He was a year older than I, skinny, brown as a chocolate bar, his hair orange, his hazel eyes full of mischief and laughter.</a:t>
            </a:r>
          </a:p>
          <a:p>
            <a:pPr marL="68580" indent="0">
              <a:buNone/>
            </a:pPr>
            <a:r>
              <a:rPr lang="en-US" dirty="0" smtClean="0"/>
              <a:t>~ </a:t>
            </a:r>
            <a:r>
              <a:rPr lang="en-US" dirty="0" err="1" smtClean="0"/>
              <a:t>Esmerelad</a:t>
            </a:r>
            <a:r>
              <a:rPr lang="en-US" dirty="0" smtClean="0"/>
              <a:t> Santiago, </a:t>
            </a:r>
            <a:r>
              <a:rPr lang="en-US" i="1" dirty="0" smtClean="0"/>
              <a:t>When I Was Puerto Rican</a:t>
            </a:r>
            <a:endParaRPr lang="en-US" dirty="0"/>
          </a:p>
        </p:txBody>
      </p:sp>
    </p:spTree>
    <p:extLst>
      <p:ext uri="{BB962C8B-B14F-4D97-AF65-F5344CB8AC3E}">
        <p14:creationId xmlns:p14="http://schemas.microsoft.com/office/powerpoint/2010/main" val="1618516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Think about it:</a:t>
            </a:r>
          </a:p>
          <a:p>
            <a:pPr marL="525780" indent="-457200">
              <a:buFont typeface="+mj-lt"/>
              <a:buAutoNum type="arabicPeriod"/>
            </a:pPr>
            <a:r>
              <a:rPr lang="en-US" dirty="0" smtClean="0"/>
              <a:t>Look carefully at the way this sentence is written.  All of the words that follow the word </a:t>
            </a:r>
            <a:r>
              <a:rPr lang="en-US" b="1" dirty="0" smtClean="0"/>
              <a:t>I</a:t>
            </a:r>
            <a:r>
              <a:rPr lang="en-US" dirty="0" smtClean="0"/>
              <a:t> are used to describe the </a:t>
            </a:r>
            <a:r>
              <a:rPr lang="en-US" b="1" dirty="0" smtClean="0"/>
              <a:t>he</a:t>
            </a:r>
            <a:r>
              <a:rPr lang="en-US" dirty="0" smtClean="0"/>
              <a:t> of the sentence.  They are adjectives and adjective phrases.  This is not the way words are usually ordered in English.  In English, adjectives are usually right before the nouns they modify, or at least right next to them.  What effect does this word order have on the meaning of the sentence?</a:t>
            </a:r>
          </a:p>
          <a:p>
            <a:pPr marL="525780" indent="-457200">
              <a:buFont typeface="+mj-lt"/>
              <a:buAutoNum type="arabicPeriod"/>
            </a:pPr>
            <a:endParaRPr lang="en-US" dirty="0"/>
          </a:p>
        </p:txBody>
      </p:sp>
    </p:spTree>
    <p:extLst>
      <p:ext uri="{BB962C8B-B14F-4D97-AF65-F5344CB8AC3E}">
        <p14:creationId xmlns:p14="http://schemas.microsoft.com/office/powerpoint/2010/main" val="2709718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t>
            </a:r>
            <a:endParaRPr lang="en-US" dirty="0"/>
          </a:p>
        </p:txBody>
      </p:sp>
      <p:sp>
        <p:nvSpPr>
          <p:cNvPr id="3" name="Content Placeholder 2"/>
          <p:cNvSpPr>
            <a:spLocks noGrp="1"/>
          </p:cNvSpPr>
          <p:nvPr>
            <p:ph idx="1"/>
          </p:nvPr>
        </p:nvSpPr>
        <p:spPr/>
        <p:txBody>
          <a:bodyPr/>
          <a:lstStyle/>
          <a:p>
            <a:r>
              <a:rPr lang="en-US" dirty="0" smtClean="0"/>
              <a:t>Think about it continued:</a:t>
            </a:r>
          </a:p>
          <a:p>
            <a:endParaRPr lang="en-US" dirty="0"/>
          </a:p>
          <a:p>
            <a:r>
              <a:rPr lang="en-US" dirty="0" smtClean="0"/>
              <a:t>Placing all of the adjectives and adjective phrases one after the other is called </a:t>
            </a:r>
            <a:r>
              <a:rPr lang="en-US" b="1" dirty="0" smtClean="0"/>
              <a:t>layering</a:t>
            </a:r>
            <a:r>
              <a:rPr lang="en-US" dirty="0" smtClean="0"/>
              <a:t>.  What effect does this layering have on the impact of the sentence?</a:t>
            </a:r>
          </a:p>
        </p:txBody>
      </p:sp>
    </p:spTree>
    <p:extLst>
      <p:ext uri="{BB962C8B-B14F-4D97-AF65-F5344CB8AC3E}">
        <p14:creationId xmlns:p14="http://schemas.microsoft.com/office/powerpoint/2010/main" val="3961171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sp>
        <p:nvSpPr>
          <p:cNvPr id="3" name="Content Placeholder 2"/>
          <p:cNvSpPr>
            <a:spLocks noGrp="1"/>
          </p:cNvSpPr>
          <p:nvPr>
            <p:ph idx="1"/>
          </p:nvPr>
        </p:nvSpPr>
        <p:spPr/>
        <p:txBody>
          <a:bodyPr>
            <a:normAutofit lnSpcReduction="10000"/>
          </a:bodyPr>
          <a:lstStyle/>
          <a:p>
            <a:r>
              <a:rPr lang="en-US" dirty="0" smtClean="0"/>
              <a:t>Now you try it:</a:t>
            </a:r>
          </a:p>
          <a:p>
            <a:r>
              <a:rPr lang="en-US" dirty="0" smtClean="0"/>
              <a:t>Fill in the blanks to create a sentence similar to Santiago’s sentence.</a:t>
            </a:r>
          </a:p>
          <a:p>
            <a:endParaRPr lang="en-US" dirty="0"/>
          </a:p>
          <a:p>
            <a:r>
              <a:rPr lang="en-US" dirty="0" smtClean="0"/>
              <a:t>He(She) was ____(comparative of an adjective) than I, ____ (adjective), ____ (simile that describes the subject), his/her hair _____ (adjective), his/her eyes _____ (adjective phrase).</a:t>
            </a:r>
            <a:endParaRPr lang="en-US" dirty="0"/>
          </a:p>
        </p:txBody>
      </p:sp>
    </p:spTree>
    <p:extLst>
      <p:ext uri="{BB962C8B-B14F-4D97-AF65-F5344CB8AC3E}">
        <p14:creationId xmlns:p14="http://schemas.microsoft.com/office/powerpoint/2010/main" val="629396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t>
            </a:r>
            <a:endParaRPr lang="en-US" dirty="0"/>
          </a:p>
        </p:txBody>
      </p:sp>
      <p:sp>
        <p:nvSpPr>
          <p:cNvPr id="3" name="Content Placeholder 2"/>
          <p:cNvSpPr>
            <a:spLocks noGrp="1"/>
          </p:cNvSpPr>
          <p:nvPr>
            <p:ph idx="1"/>
          </p:nvPr>
        </p:nvSpPr>
        <p:spPr/>
        <p:txBody>
          <a:bodyPr>
            <a:normAutofit lnSpcReduction="10000"/>
          </a:bodyPr>
          <a:lstStyle/>
          <a:p>
            <a:r>
              <a:rPr lang="en-US" dirty="0" smtClean="0"/>
              <a:t>Think about it:</a:t>
            </a:r>
          </a:p>
          <a:p>
            <a:pPr marL="525780" indent="-457200">
              <a:buFont typeface="+mj-lt"/>
              <a:buAutoNum type="arabicPeriod"/>
            </a:pPr>
            <a:r>
              <a:rPr lang="en-US" dirty="0" smtClean="0"/>
              <a:t>What picture do you get in your mind when your read the second sentence?</a:t>
            </a:r>
          </a:p>
          <a:p>
            <a:pPr marL="525780" indent="-457200">
              <a:buFont typeface="+mj-lt"/>
              <a:buAutoNum type="arabicPeriod"/>
            </a:pPr>
            <a:r>
              <a:rPr lang="en-US" dirty="0" smtClean="0"/>
              <a:t>How would the meaning of the sentence change if we changed some of the words?  For example:</a:t>
            </a:r>
          </a:p>
          <a:p>
            <a:pPr marL="68580" indent="0">
              <a:buNone/>
            </a:pPr>
            <a:r>
              <a:rPr lang="en-US" dirty="0"/>
              <a:t> </a:t>
            </a:r>
            <a:r>
              <a:rPr lang="en-US" dirty="0" smtClean="0"/>
              <a:t>     “</a:t>
            </a:r>
            <a:r>
              <a:rPr lang="en-US" i="1" dirty="0" smtClean="0"/>
              <a:t>Kate could see her searching through the cabin, emptying drawers and taking things off of the shelves of cabinets</a:t>
            </a:r>
            <a:r>
              <a:rPr lang="en-US" dirty="0" smtClean="0"/>
              <a:t>.”</a:t>
            </a:r>
            <a:endParaRPr lang="en-US" dirty="0"/>
          </a:p>
        </p:txBody>
      </p:sp>
    </p:spTree>
    <p:extLst>
      <p:ext uri="{BB962C8B-B14F-4D97-AF65-F5344CB8AC3E}">
        <p14:creationId xmlns:p14="http://schemas.microsoft.com/office/powerpoint/2010/main" val="4282867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US" dirty="0"/>
          </a:p>
        </p:txBody>
      </p:sp>
      <p:sp>
        <p:nvSpPr>
          <p:cNvPr id="3" name="Content Placeholder 2"/>
          <p:cNvSpPr>
            <a:spLocks noGrp="1"/>
          </p:cNvSpPr>
          <p:nvPr>
            <p:ph idx="1"/>
          </p:nvPr>
        </p:nvSpPr>
        <p:spPr/>
        <p:txBody>
          <a:bodyPr>
            <a:normAutofit lnSpcReduction="10000"/>
          </a:bodyPr>
          <a:lstStyle/>
          <a:p>
            <a:r>
              <a:rPr lang="en-US" dirty="0" smtClean="0"/>
              <a:t>Read and think</a:t>
            </a:r>
          </a:p>
          <a:p>
            <a:r>
              <a:rPr lang="en-US" dirty="0" smtClean="0"/>
              <a:t>“Rachel/Rachelle and some other twit natter about the movie date before Mr. </a:t>
            </a:r>
            <a:r>
              <a:rPr lang="en-US" dirty="0" err="1" smtClean="0"/>
              <a:t>Stetman</a:t>
            </a:r>
            <a:r>
              <a:rPr lang="en-US" dirty="0" smtClean="0"/>
              <a:t> starts class.  I want to puke.  Rachel/Rachelle is just ‘</a:t>
            </a:r>
            <a:r>
              <a:rPr lang="en-US" dirty="0" err="1" smtClean="0"/>
              <a:t>Andythis</a:t>
            </a:r>
            <a:r>
              <a:rPr lang="en-US" dirty="0" smtClean="0"/>
              <a:t>,” and “</a:t>
            </a:r>
            <a:r>
              <a:rPr lang="en-US" dirty="0" err="1" smtClean="0"/>
              <a:t>Andythat</a:t>
            </a:r>
            <a:r>
              <a:rPr lang="en-US" dirty="0" smtClean="0"/>
              <a:t>.”   Could she be more obvious?  I close my ears to her stupid asthmatic laugh and work on homework that was due yesterday.” ~ Laurie </a:t>
            </a:r>
            <a:r>
              <a:rPr lang="en-US" dirty="0" err="1" smtClean="0"/>
              <a:t>halse</a:t>
            </a:r>
            <a:r>
              <a:rPr lang="en-US" dirty="0" smtClean="0"/>
              <a:t> Anderson, </a:t>
            </a:r>
            <a:r>
              <a:rPr lang="en-US" i="1" dirty="0" smtClean="0"/>
              <a:t>Speak</a:t>
            </a:r>
            <a:endParaRPr lang="en-US" dirty="0" smtClean="0"/>
          </a:p>
        </p:txBody>
      </p:sp>
    </p:spTree>
    <p:extLst>
      <p:ext uri="{BB962C8B-B14F-4D97-AF65-F5344CB8AC3E}">
        <p14:creationId xmlns:p14="http://schemas.microsoft.com/office/powerpoint/2010/main" val="622969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US" dirty="0"/>
          </a:p>
        </p:txBody>
      </p:sp>
      <p:sp>
        <p:nvSpPr>
          <p:cNvPr id="3" name="Content Placeholder 2"/>
          <p:cNvSpPr>
            <a:spLocks noGrp="1"/>
          </p:cNvSpPr>
          <p:nvPr>
            <p:ph idx="1"/>
          </p:nvPr>
        </p:nvSpPr>
        <p:spPr/>
        <p:txBody>
          <a:bodyPr/>
          <a:lstStyle/>
          <a:p>
            <a:r>
              <a:rPr lang="en-US" dirty="0" smtClean="0"/>
              <a:t>Think about it:</a:t>
            </a:r>
          </a:p>
          <a:p>
            <a:pPr marL="525780" indent="-457200">
              <a:buFont typeface="+mj-lt"/>
              <a:buAutoNum type="arabicPeriod"/>
            </a:pPr>
            <a:r>
              <a:rPr lang="en-US" dirty="0" smtClean="0"/>
              <a:t>What is the attitude of the narrator toward Rachel/Rachelle?  What diction</a:t>
            </a:r>
            <a:r>
              <a:rPr lang="en-US" smtClean="0"/>
              <a:t>, detail, </a:t>
            </a:r>
            <a:r>
              <a:rPr lang="en-US" dirty="0" smtClean="0"/>
              <a:t>and imagery reveal this attitude?</a:t>
            </a:r>
          </a:p>
          <a:p>
            <a:pPr marL="525780" indent="-457200">
              <a:buFont typeface="+mj-lt"/>
              <a:buAutoNum type="arabicPeriod"/>
            </a:pPr>
            <a:r>
              <a:rPr lang="en-US" dirty="0" smtClean="0"/>
              <a:t>What is the tone of the passage?  How do you know?  Look at your list of tone words and decide which words best describe the tone of this passage.  </a:t>
            </a:r>
            <a:endParaRPr lang="en-US" dirty="0"/>
          </a:p>
        </p:txBody>
      </p:sp>
    </p:spTree>
    <p:extLst>
      <p:ext uri="{BB962C8B-B14F-4D97-AF65-F5344CB8AC3E}">
        <p14:creationId xmlns:p14="http://schemas.microsoft.com/office/powerpoint/2010/main" val="2538777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US" dirty="0"/>
          </a:p>
        </p:txBody>
      </p:sp>
      <p:sp>
        <p:nvSpPr>
          <p:cNvPr id="3" name="Content Placeholder 2"/>
          <p:cNvSpPr>
            <a:spLocks noGrp="1"/>
          </p:cNvSpPr>
          <p:nvPr>
            <p:ph idx="1"/>
          </p:nvPr>
        </p:nvSpPr>
        <p:spPr/>
        <p:txBody>
          <a:bodyPr/>
          <a:lstStyle/>
          <a:p>
            <a:r>
              <a:rPr lang="en-US" dirty="0" smtClean="0"/>
              <a:t>Now you try it:</a:t>
            </a:r>
          </a:p>
          <a:p>
            <a:r>
              <a:rPr lang="en-US" dirty="0" smtClean="0"/>
              <a:t>Write a short paragraph about a particularly awful cafeteria lunch.  Your tone should be disrespectful and mocking.  Don’t come right out and say that your disrespect and mock cafeteria food.  Instead use diction, detail, imagery, and syntax to create this tone.</a:t>
            </a:r>
            <a:endParaRPr lang="en-US" dirty="0"/>
          </a:p>
        </p:txBody>
      </p:sp>
    </p:spTree>
    <p:extLst>
      <p:ext uri="{BB962C8B-B14F-4D97-AF65-F5344CB8AC3E}">
        <p14:creationId xmlns:p14="http://schemas.microsoft.com/office/powerpoint/2010/main" val="1417862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t>
            </a:r>
            <a:endParaRPr lang="en-US" dirty="0"/>
          </a:p>
        </p:txBody>
      </p:sp>
      <p:sp>
        <p:nvSpPr>
          <p:cNvPr id="3" name="Content Placeholder 2"/>
          <p:cNvSpPr>
            <a:spLocks noGrp="1"/>
          </p:cNvSpPr>
          <p:nvPr>
            <p:ph idx="1"/>
          </p:nvPr>
        </p:nvSpPr>
        <p:spPr/>
        <p:txBody>
          <a:bodyPr/>
          <a:lstStyle/>
          <a:p>
            <a:r>
              <a:rPr lang="en-US" dirty="0" smtClean="0"/>
              <a:t>“M.C. heard him </a:t>
            </a:r>
            <a:r>
              <a:rPr lang="en-US" b="1" dirty="0" smtClean="0"/>
              <a:t>scramble</a:t>
            </a:r>
            <a:r>
              <a:rPr lang="en-US" dirty="0" smtClean="0"/>
              <a:t> and </a:t>
            </a:r>
            <a:r>
              <a:rPr lang="en-US" b="1" dirty="0" smtClean="0"/>
              <a:t>strain</a:t>
            </a:r>
            <a:r>
              <a:rPr lang="en-US" dirty="0" smtClean="0"/>
              <a:t> his way up the slope of Sarah’s mountain.”</a:t>
            </a:r>
            <a:r>
              <a:rPr lang="en-US" b="1" dirty="0" smtClean="0"/>
              <a:t>  ~ </a:t>
            </a:r>
            <a:r>
              <a:rPr lang="en-US" dirty="0" smtClean="0"/>
              <a:t>Virginia Hamilton, </a:t>
            </a:r>
            <a:r>
              <a:rPr lang="en-US" i="1" dirty="0" smtClean="0"/>
              <a:t>M.C. Higgins, the Great</a:t>
            </a: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a:t>
            </a:r>
            <a:endParaRPr lang="en-US" dirty="0"/>
          </a:p>
        </p:txBody>
      </p:sp>
      <p:sp>
        <p:nvSpPr>
          <p:cNvPr id="3" name="Content Placeholder 2"/>
          <p:cNvSpPr>
            <a:spLocks noGrp="1"/>
          </p:cNvSpPr>
          <p:nvPr>
            <p:ph idx="1"/>
          </p:nvPr>
        </p:nvSpPr>
        <p:spPr/>
        <p:txBody>
          <a:bodyPr/>
          <a:lstStyle/>
          <a:p>
            <a:r>
              <a:rPr lang="en-US" dirty="0" smtClean="0"/>
              <a:t>What does it mean to scramble and strain up a mountain? Try to picture this scene in your mind.</a:t>
            </a:r>
          </a:p>
          <a:p>
            <a:r>
              <a:rPr lang="en-US" dirty="0" smtClean="0"/>
              <a:t>How would it change your mental picture if we rewrote the sentence like this?</a:t>
            </a:r>
          </a:p>
          <a:p>
            <a:pPr>
              <a:buNone/>
            </a:pPr>
            <a:endParaRPr lang="en-US" dirty="0" smtClean="0"/>
          </a:p>
          <a:p>
            <a:pPr>
              <a:buNone/>
            </a:pPr>
            <a:r>
              <a:rPr lang="en-US" i="1" dirty="0" smtClean="0"/>
              <a:t>M.C. heard him walk up the slope of Sarah’s mountain.</a:t>
            </a:r>
            <a:endParaRPr lang="en-US" i="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t>
            </a:r>
            <a:endParaRPr lang="en-US" dirty="0"/>
          </a:p>
        </p:txBody>
      </p:sp>
      <p:sp>
        <p:nvSpPr>
          <p:cNvPr id="3" name="Content Placeholder 2"/>
          <p:cNvSpPr>
            <a:spLocks noGrp="1"/>
          </p:cNvSpPr>
          <p:nvPr>
            <p:ph idx="1"/>
          </p:nvPr>
        </p:nvSpPr>
        <p:spPr/>
        <p:txBody>
          <a:bodyPr/>
          <a:lstStyle/>
          <a:p>
            <a:r>
              <a:rPr lang="en-US" dirty="0" smtClean="0"/>
              <a:t>Now you try it:</a:t>
            </a:r>
          </a:p>
          <a:p>
            <a:endParaRPr lang="en-US" dirty="0" smtClean="0"/>
          </a:p>
          <a:p>
            <a:r>
              <a:rPr lang="en-US" dirty="0" smtClean="0"/>
              <a:t>Write a sentence describing someone slowly climbing up a flight of stairs.  Use Hamilton’s sentence as a model, including two descriptive verbs as she did.</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a:t>
            </a:r>
            <a:endParaRPr lang="en-US" dirty="0"/>
          </a:p>
        </p:txBody>
      </p:sp>
      <p:sp>
        <p:nvSpPr>
          <p:cNvPr id="3" name="Content Placeholder 2"/>
          <p:cNvSpPr>
            <a:spLocks noGrp="1"/>
          </p:cNvSpPr>
          <p:nvPr>
            <p:ph idx="1"/>
          </p:nvPr>
        </p:nvSpPr>
        <p:spPr/>
        <p:txBody>
          <a:bodyPr>
            <a:normAutofit fontScale="92500"/>
          </a:bodyPr>
          <a:lstStyle/>
          <a:p>
            <a:r>
              <a:rPr lang="en-US" dirty="0" smtClean="0"/>
              <a:t>“He was an old man.  His black, heavily wrinkled face was surrounded by a halo of crinkly white hair and whiskers that seemed to separate his head from the layers of dirty coats piled on his smallish frame.  His pants were bagged to the knee, where they were met with rags that went down to the old shoes.  The rags were held on strings, and there was a rope around his middle.  ~ Walter Dean Myers, “The Treasure of Lemon Brown”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List all of the vivid details in the passage.  How do the details help you understand the focus of the passage?</a:t>
            </a:r>
          </a:p>
          <a:p>
            <a:r>
              <a:rPr lang="en-US" dirty="0" smtClean="0"/>
              <a:t>There are several contrasting details in the passage, details that give two completely different pictures of the man.  For example, the passage says the man is wearing </a:t>
            </a:r>
            <a:r>
              <a:rPr lang="en-US" i="1" dirty="0" smtClean="0"/>
              <a:t>layers of dirty coats,</a:t>
            </a:r>
            <a:r>
              <a:rPr lang="en-US" dirty="0" smtClean="0"/>
              <a:t> which makes him sound padded and heavy, but he is also described as having a </a:t>
            </a:r>
            <a:r>
              <a:rPr lang="en-US" i="1" dirty="0" smtClean="0"/>
              <a:t>smallish frame,</a:t>
            </a:r>
            <a:r>
              <a:rPr lang="en-US" dirty="0" smtClean="0"/>
              <a:t> which makes him seem frail.  Indentify other contrasting details in the passage.  What do these contrasts add to the overall effect of the description.</a:t>
            </a:r>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a:t>
            </a:r>
            <a:endParaRPr lang="en-US" dirty="0"/>
          </a:p>
        </p:txBody>
      </p:sp>
      <p:sp>
        <p:nvSpPr>
          <p:cNvPr id="3" name="Content Placeholder 2"/>
          <p:cNvSpPr>
            <a:spLocks noGrp="1"/>
          </p:cNvSpPr>
          <p:nvPr>
            <p:ph idx="1"/>
          </p:nvPr>
        </p:nvSpPr>
        <p:spPr/>
        <p:txBody>
          <a:bodyPr/>
          <a:lstStyle/>
          <a:p>
            <a:r>
              <a:rPr lang="en-US" dirty="0" smtClean="0"/>
              <a:t>Now you try it.</a:t>
            </a:r>
          </a:p>
          <a:p>
            <a:endParaRPr lang="en-US" dirty="0" smtClean="0"/>
          </a:p>
          <a:p>
            <a:r>
              <a:rPr lang="en-US" dirty="0" smtClean="0"/>
              <a:t>Using Walter Dean Myer’s paragraph as model, write a similar paragraph about an old cat (dog).  Use lots of vivid detail.</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Metaphors and Similes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was seven, I lay in the car</a:t>
            </a:r>
          </a:p>
          <a:p>
            <a:pPr>
              <a:buNone/>
            </a:pPr>
            <a:r>
              <a:rPr lang="en-US" dirty="0" smtClean="0"/>
              <a:t>    watching palm trees swirl a sickening    </a:t>
            </a:r>
          </a:p>
          <a:p>
            <a:pPr>
              <a:buNone/>
            </a:pPr>
            <a:r>
              <a:rPr lang="en-US" dirty="0" smtClean="0"/>
              <a:t>    pattern past the glass.</a:t>
            </a:r>
          </a:p>
          <a:p>
            <a:pPr>
              <a:buNone/>
            </a:pPr>
            <a:r>
              <a:rPr lang="en-US" dirty="0" smtClean="0"/>
              <a:t>    My stomach was a melon split wide inside my skin.”</a:t>
            </a:r>
          </a:p>
          <a:p>
            <a:pPr>
              <a:buNone/>
            </a:pPr>
            <a:endParaRPr lang="en-US" dirty="0" smtClean="0"/>
          </a:p>
          <a:p>
            <a:pPr>
              <a:buNone/>
            </a:pPr>
            <a:r>
              <a:rPr lang="en-US" dirty="0" smtClean="0"/>
              <a:t>~ Naomi </a:t>
            </a:r>
            <a:r>
              <a:rPr lang="en-US" dirty="0" err="1" smtClean="0"/>
              <a:t>Shihab</a:t>
            </a:r>
            <a:r>
              <a:rPr lang="en-US" dirty="0" smtClean="0"/>
              <a:t> Nye, “Making a Fist,” </a:t>
            </a:r>
            <a:r>
              <a:rPr lang="en-US" i="1" dirty="0" smtClean="0"/>
              <a:t>Words Under the Words:  Selected Poems</a:t>
            </a:r>
            <a:endParaRPr lang="en-US" dirty="0" smtClean="0"/>
          </a:p>
          <a:p>
            <a:pPr>
              <a:buNone/>
            </a:pPr>
            <a:endParaRPr lang="en-US" dirty="0" smtClean="0"/>
          </a:p>
          <a:p>
            <a:pPr>
              <a:buNone/>
            </a:pP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t>
            </a:r>
            <a:endParaRPr lang="en-US" dirty="0"/>
          </a:p>
        </p:txBody>
      </p:sp>
      <p:sp>
        <p:nvSpPr>
          <p:cNvPr id="3" name="Content Placeholder 2"/>
          <p:cNvSpPr>
            <a:spLocks noGrp="1"/>
          </p:cNvSpPr>
          <p:nvPr>
            <p:ph idx="1"/>
          </p:nvPr>
        </p:nvSpPr>
        <p:spPr/>
        <p:txBody>
          <a:bodyPr/>
          <a:lstStyle/>
          <a:p>
            <a:r>
              <a:rPr lang="en-US" dirty="0" smtClean="0"/>
              <a:t>Now you try it:</a:t>
            </a:r>
          </a:p>
          <a:p>
            <a:endParaRPr lang="en-US" dirty="0"/>
          </a:p>
          <a:p>
            <a:r>
              <a:rPr lang="en-US" dirty="0" smtClean="0"/>
              <a:t>Write a sentence describing a small boy making a mess in a restaurant.  Choose words that are clear, concrete, and exact.  </a:t>
            </a:r>
            <a:endParaRPr lang="en-US" dirty="0"/>
          </a:p>
        </p:txBody>
      </p:sp>
    </p:spTree>
    <p:extLst>
      <p:ext uri="{BB962C8B-B14F-4D97-AF65-F5344CB8AC3E}">
        <p14:creationId xmlns:p14="http://schemas.microsoft.com/office/powerpoint/2010/main" val="19012581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 and Simile</a:t>
            </a:r>
            <a:endParaRPr lang="en-US" dirty="0"/>
          </a:p>
        </p:txBody>
      </p:sp>
      <p:sp>
        <p:nvSpPr>
          <p:cNvPr id="3" name="Content Placeholder 2"/>
          <p:cNvSpPr>
            <a:spLocks noGrp="1"/>
          </p:cNvSpPr>
          <p:nvPr>
            <p:ph idx="1"/>
          </p:nvPr>
        </p:nvSpPr>
        <p:spPr/>
        <p:txBody>
          <a:bodyPr/>
          <a:lstStyle/>
          <a:p>
            <a:r>
              <a:rPr lang="en-US" dirty="0" smtClean="0"/>
              <a:t>What is the metaphor in this poem?  What is the literal term?  What is the figurative term?  What does the metaphor mean?</a:t>
            </a:r>
          </a:p>
          <a:p>
            <a:r>
              <a:rPr lang="en-US" dirty="0" smtClean="0"/>
              <a:t>How would the meaning and impact of these lines change if Nye had simply said, </a:t>
            </a:r>
            <a:r>
              <a:rPr lang="en-US" i="1" dirty="0" smtClean="0"/>
              <a:t>My stomach really hurt?</a:t>
            </a:r>
          </a:p>
          <a:p>
            <a:endParaRPr lang="en-US" i="1" dirty="0" smtClean="0"/>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 and Simile</a:t>
            </a:r>
            <a:endParaRPr lang="en-US" dirty="0"/>
          </a:p>
        </p:txBody>
      </p:sp>
      <p:sp>
        <p:nvSpPr>
          <p:cNvPr id="3" name="Content Placeholder 2"/>
          <p:cNvSpPr>
            <a:spLocks noGrp="1"/>
          </p:cNvSpPr>
          <p:nvPr>
            <p:ph idx="1"/>
          </p:nvPr>
        </p:nvSpPr>
        <p:spPr/>
        <p:txBody>
          <a:bodyPr/>
          <a:lstStyle/>
          <a:p>
            <a:r>
              <a:rPr lang="en-US" dirty="0" smtClean="0"/>
              <a:t>Now you try it.</a:t>
            </a:r>
          </a:p>
          <a:p>
            <a:endParaRPr lang="en-US" dirty="0" smtClean="0"/>
          </a:p>
          <a:p>
            <a:r>
              <a:rPr lang="en-US" dirty="0" smtClean="0"/>
              <a:t>Rewrite the figurative term in Nye’s metaphor.  Try to express feelings of anxiety and pain – both physical and emotional – with your metaphor.</a:t>
            </a:r>
          </a:p>
          <a:p>
            <a:endParaRPr lang="en-US" dirty="0" smtClean="0"/>
          </a:p>
          <a:p>
            <a:r>
              <a:rPr lang="en-US" dirty="0" smtClean="0"/>
              <a:t>My stomach was ____________________.</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lstStyle/>
          <a:p>
            <a:r>
              <a:rPr lang="en-US" dirty="0" smtClean="0"/>
              <a:t>The camp faced a wide cover of white sand and palm trees.  The bay was so perfectly blue, it looked like it had been retouched for a tourist brochure.  Across the bay stood protective mountains, shoulder to shoulder, across the Concepcion peninsula.</a:t>
            </a:r>
          </a:p>
          <a:p>
            <a:pPr>
              <a:buNone/>
            </a:pPr>
            <a:r>
              <a:rPr lang="en-US" dirty="0" smtClean="0"/>
              <a:t>~ Ann </a:t>
            </a:r>
            <a:r>
              <a:rPr lang="en-US" dirty="0" err="1" smtClean="0"/>
              <a:t>Brashares</a:t>
            </a:r>
            <a:r>
              <a:rPr lang="en-US" dirty="0" smtClean="0"/>
              <a:t>, </a:t>
            </a:r>
            <a:r>
              <a:rPr lang="en-US" i="1" dirty="0" smtClean="0"/>
              <a:t>The Sisterhood of the Traveling Pants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lstStyle/>
          <a:p>
            <a:r>
              <a:rPr lang="en-US" dirty="0" smtClean="0"/>
              <a:t>Note the example of personification in the third sentence.  What are the literal and figurative terms.</a:t>
            </a:r>
          </a:p>
          <a:p>
            <a:r>
              <a:rPr lang="en-US" dirty="0" smtClean="0"/>
              <a:t>How would the meaning of the third sentence change if it were written like this?  </a:t>
            </a:r>
            <a:r>
              <a:rPr lang="en-US" i="1" dirty="0" smtClean="0"/>
              <a:t>There were mountains across the Concepcion peninsula.</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lstStyle/>
          <a:p>
            <a:r>
              <a:rPr lang="en-US" dirty="0" smtClean="0"/>
              <a:t>Now you try it.</a:t>
            </a:r>
          </a:p>
          <a:p>
            <a:endParaRPr lang="en-US" dirty="0" smtClean="0"/>
          </a:p>
          <a:p>
            <a:r>
              <a:rPr lang="en-US" dirty="0" smtClean="0"/>
              <a:t>Describe a place you like to go to in the summer.  In your description, use at least one example of personification.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Read and think:</a:t>
            </a:r>
          </a:p>
          <a:p>
            <a:r>
              <a:rPr lang="en-US" dirty="0" smtClean="0"/>
              <a:t>“I used to like going to have my hair cut.  I liked the mirrors in the room and all the smells of lotions and shampoos.  I liked to sit there – young and fresh and pretty – and see what the women were having done, to make themselves look younger and prettier.  I liked the way my mother’s hairdresser teased me about boyfriends and dances.  Not anymore, though.  Somebody held the door open so my mother could wheel me in, and a few people who had met me came around to say how sorry they were.  ~ Cynthia </a:t>
            </a:r>
            <a:r>
              <a:rPr lang="en-US" dirty="0" err="1" smtClean="0"/>
              <a:t>Voight</a:t>
            </a:r>
            <a:r>
              <a:rPr lang="en-US" dirty="0" smtClean="0"/>
              <a:t>, </a:t>
            </a:r>
            <a:r>
              <a:rPr lang="en-US" i="1" dirty="0" err="1" smtClean="0"/>
              <a:t>Izzy</a:t>
            </a:r>
            <a:r>
              <a:rPr lang="en-US" i="1" dirty="0" smtClean="0"/>
              <a:t>, Willy-Nilly</a:t>
            </a:r>
            <a:endParaRPr lang="en-US" dirty="0"/>
          </a:p>
        </p:txBody>
      </p:sp>
    </p:spTree>
    <p:extLst>
      <p:ext uri="{BB962C8B-B14F-4D97-AF65-F5344CB8AC3E}">
        <p14:creationId xmlns:p14="http://schemas.microsoft.com/office/powerpoint/2010/main" val="2229773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Think about it:</a:t>
            </a:r>
          </a:p>
          <a:p>
            <a:endParaRPr lang="en-US" dirty="0"/>
          </a:p>
          <a:p>
            <a:pPr marL="525780" indent="-457200">
              <a:buFont typeface="+mj-lt"/>
              <a:buAutoNum type="arabicPeriod"/>
            </a:pPr>
            <a:r>
              <a:rPr lang="en-US" dirty="0" smtClean="0"/>
              <a:t>Which details support the attitude that the narrator used to like having her hair cut?  </a:t>
            </a:r>
          </a:p>
          <a:p>
            <a:pPr marL="525780" indent="-457200">
              <a:buFont typeface="+mj-lt"/>
              <a:buAutoNum type="arabicPeriod"/>
            </a:pPr>
            <a:r>
              <a:rPr lang="en-US" dirty="0" smtClean="0"/>
              <a:t>Which detail changes the direction of the passage?  The narrator’s reason for not liking haircuts anymore is not explained.  Nevertheless, you know what has happened.  What effect does that have on you, the reader?</a:t>
            </a:r>
            <a:endParaRPr lang="en-US" dirty="0"/>
          </a:p>
        </p:txBody>
      </p:sp>
    </p:spTree>
    <p:extLst>
      <p:ext uri="{BB962C8B-B14F-4D97-AF65-F5344CB8AC3E}">
        <p14:creationId xmlns:p14="http://schemas.microsoft.com/office/powerpoint/2010/main" val="3627444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a:t>
            </a:r>
            <a:endParaRPr lang="en-US" dirty="0"/>
          </a:p>
        </p:txBody>
      </p:sp>
      <p:sp>
        <p:nvSpPr>
          <p:cNvPr id="3" name="Content Placeholder 2"/>
          <p:cNvSpPr>
            <a:spLocks noGrp="1"/>
          </p:cNvSpPr>
          <p:nvPr>
            <p:ph idx="1"/>
          </p:nvPr>
        </p:nvSpPr>
        <p:spPr/>
        <p:txBody>
          <a:bodyPr/>
          <a:lstStyle/>
          <a:p>
            <a:r>
              <a:rPr lang="en-US" dirty="0" smtClean="0"/>
              <a:t>Now you try it:</a:t>
            </a:r>
          </a:p>
          <a:p>
            <a:endParaRPr lang="en-US" dirty="0"/>
          </a:p>
          <a:p>
            <a:r>
              <a:rPr lang="en-US" dirty="0" smtClean="0"/>
              <a:t>Write a paragraph using details to capture the reasons why you like a particular sport or other activity.  Don’t explain why you like the sport/activity.  Instead, use details to show the reader what you like about it.  </a:t>
            </a:r>
            <a:endParaRPr lang="en-US" dirty="0"/>
          </a:p>
        </p:txBody>
      </p:sp>
    </p:spTree>
    <p:extLst>
      <p:ext uri="{BB962C8B-B14F-4D97-AF65-F5344CB8AC3E}">
        <p14:creationId xmlns:p14="http://schemas.microsoft.com/office/powerpoint/2010/main" val="2100521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Metaphors and Similes</a:t>
            </a:r>
            <a:endParaRPr lang="en-US" dirty="0"/>
          </a:p>
        </p:txBody>
      </p:sp>
      <p:sp>
        <p:nvSpPr>
          <p:cNvPr id="3" name="Content Placeholder 2"/>
          <p:cNvSpPr>
            <a:spLocks noGrp="1"/>
          </p:cNvSpPr>
          <p:nvPr>
            <p:ph idx="1"/>
          </p:nvPr>
        </p:nvSpPr>
        <p:spPr/>
        <p:txBody>
          <a:bodyPr/>
          <a:lstStyle/>
          <a:p>
            <a:r>
              <a:rPr lang="en-US" dirty="0" smtClean="0"/>
              <a:t>Read and think:</a:t>
            </a:r>
          </a:p>
          <a:p>
            <a:r>
              <a:rPr lang="en-US" dirty="0" smtClean="0"/>
              <a:t>I have a dream that one day even the state of Mississippi, a desert state sweltering with the heat of injustice and oppression, will be transformed into an oasis of freedom and justice. </a:t>
            </a:r>
          </a:p>
          <a:p>
            <a:pPr marL="68580" indent="0">
              <a:buNone/>
            </a:pPr>
            <a:r>
              <a:rPr lang="en-US" dirty="0" smtClean="0"/>
              <a:t>~ Martin Luther King, Jr., “I Have a Dream”</a:t>
            </a:r>
            <a:endParaRPr lang="en-US" dirty="0"/>
          </a:p>
        </p:txBody>
      </p:sp>
    </p:spTree>
    <p:extLst>
      <p:ext uri="{BB962C8B-B14F-4D97-AF65-F5344CB8AC3E}">
        <p14:creationId xmlns:p14="http://schemas.microsoft.com/office/powerpoint/2010/main" val="706437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Metaphors and Similes</a:t>
            </a:r>
            <a:endParaRPr lang="en-US" dirty="0"/>
          </a:p>
        </p:txBody>
      </p:sp>
      <p:sp>
        <p:nvSpPr>
          <p:cNvPr id="3" name="Content Placeholder 2"/>
          <p:cNvSpPr>
            <a:spLocks noGrp="1"/>
          </p:cNvSpPr>
          <p:nvPr>
            <p:ph idx="1"/>
          </p:nvPr>
        </p:nvSpPr>
        <p:spPr/>
        <p:txBody>
          <a:bodyPr/>
          <a:lstStyle/>
          <a:p>
            <a:r>
              <a:rPr lang="en-US" dirty="0" smtClean="0"/>
              <a:t>Talk about it:</a:t>
            </a:r>
          </a:p>
          <a:p>
            <a:pPr marL="525780" indent="-457200">
              <a:buFont typeface="+mj-lt"/>
              <a:buAutoNum type="arabicPeriod"/>
            </a:pPr>
            <a:r>
              <a:rPr lang="en-US" dirty="0" smtClean="0"/>
              <a:t>Identify two examples of figurative language in the passage.  Are the figures of speech metaphors or similes?  How do you know the language is figurative?</a:t>
            </a:r>
          </a:p>
          <a:p>
            <a:pPr marL="525780" indent="-457200">
              <a:buFont typeface="+mj-lt"/>
              <a:buAutoNum type="arabicPeriod"/>
            </a:pPr>
            <a:r>
              <a:rPr lang="en-US" dirty="0" smtClean="0"/>
              <a:t>What does the figurative language add to the passage?</a:t>
            </a:r>
            <a:endParaRPr lang="en-US" dirty="0"/>
          </a:p>
        </p:txBody>
      </p:sp>
    </p:spTree>
    <p:extLst>
      <p:ext uri="{BB962C8B-B14F-4D97-AF65-F5344CB8AC3E}">
        <p14:creationId xmlns:p14="http://schemas.microsoft.com/office/powerpoint/2010/main" val="3159784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1618</TotalTime>
  <Words>2399</Words>
  <Application>Microsoft Office PowerPoint</Application>
  <PresentationFormat>On-screen Show (4:3)</PresentationFormat>
  <Paragraphs>172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Austin</vt:lpstr>
      <vt:lpstr>Discovering Voice Lessons</vt:lpstr>
      <vt:lpstr>Diction</vt:lpstr>
      <vt:lpstr>Diction</vt:lpstr>
      <vt:lpstr>Diction</vt:lpstr>
      <vt:lpstr>Detail</vt:lpstr>
      <vt:lpstr>Detail</vt:lpstr>
      <vt:lpstr>Detail</vt:lpstr>
      <vt:lpstr>Metaphors and Similes</vt:lpstr>
      <vt:lpstr>Metaphors and Similes</vt:lpstr>
      <vt:lpstr>Metaphor and Simile</vt:lpstr>
      <vt:lpstr>Personification</vt:lpstr>
      <vt:lpstr>Personification</vt:lpstr>
      <vt:lpstr>Personification</vt:lpstr>
      <vt:lpstr>Hyperbole</vt:lpstr>
      <vt:lpstr>Hyperbole</vt:lpstr>
      <vt:lpstr>Hyperbole</vt:lpstr>
      <vt:lpstr>Symbols</vt:lpstr>
      <vt:lpstr>Symbols</vt:lpstr>
      <vt:lpstr>Symbols</vt:lpstr>
      <vt:lpstr>Irony</vt:lpstr>
      <vt:lpstr>Irony</vt:lpstr>
      <vt:lpstr>Irony</vt:lpstr>
      <vt:lpstr>Imagery</vt:lpstr>
      <vt:lpstr>Imagery</vt:lpstr>
      <vt:lpstr>Imagery</vt:lpstr>
      <vt:lpstr>Syntax</vt:lpstr>
      <vt:lpstr>Syntax</vt:lpstr>
      <vt:lpstr>Syntax </vt:lpstr>
      <vt:lpstr>Syntax</vt:lpstr>
      <vt:lpstr>Tone</vt:lpstr>
      <vt:lpstr>Tone:</vt:lpstr>
      <vt:lpstr>Tone</vt:lpstr>
      <vt:lpstr>Diction</vt:lpstr>
      <vt:lpstr>Diction  </vt:lpstr>
      <vt:lpstr>Diction</vt:lpstr>
      <vt:lpstr>Detail</vt:lpstr>
      <vt:lpstr>Detail</vt:lpstr>
      <vt:lpstr>Detail</vt:lpstr>
      <vt:lpstr>Metaphors and Similes</vt:lpstr>
      <vt:lpstr>Metaphor and Simile</vt:lpstr>
      <vt:lpstr>Metaphor and Simile</vt:lpstr>
      <vt:lpstr>Personification</vt:lpstr>
      <vt:lpstr>Personification</vt:lpstr>
      <vt:lpstr>Personification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Discovering Voice Lessons</dc:title>
  <dc:creator>Cam</dc:creator>
  <cp:lastModifiedBy>jmitchell</cp:lastModifiedBy>
  <cp:revision>12</cp:revision>
  <dcterms:created xsi:type="dcterms:W3CDTF">2012-08-27T01:38:47Z</dcterms:created>
  <dcterms:modified xsi:type="dcterms:W3CDTF">2017-03-08T18:54:49Z</dcterms:modified>
</cp:coreProperties>
</file>